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9"/>
  </p:handoutMasterIdLst>
  <p:sldIdLst>
    <p:sldId id="256" r:id="rId2"/>
    <p:sldId id="257" r:id="rId3"/>
    <p:sldId id="301" r:id="rId4"/>
    <p:sldId id="258" r:id="rId5"/>
    <p:sldId id="259" r:id="rId6"/>
    <p:sldId id="260" r:id="rId7"/>
    <p:sldId id="261" r:id="rId8"/>
    <p:sldId id="262" r:id="rId9"/>
    <p:sldId id="263" r:id="rId10"/>
    <p:sldId id="293" r:id="rId11"/>
    <p:sldId id="264" r:id="rId12"/>
    <p:sldId id="265" r:id="rId13"/>
    <p:sldId id="291" r:id="rId14"/>
    <p:sldId id="266" r:id="rId15"/>
    <p:sldId id="302" r:id="rId16"/>
    <p:sldId id="288" r:id="rId17"/>
    <p:sldId id="289" r:id="rId18"/>
    <p:sldId id="267" r:id="rId19"/>
    <p:sldId id="268" r:id="rId20"/>
    <p:sldId id="269" r:id="rId21"/>
    <p:sldId id="303" r:id="rId22"/>
    <p:sldId id="270" r:id="rId23"/>
    <p:sldId id="271" r:id="rId24"/>
    <p:sldId id="272" r:id="rId25"/>
    <p:sldId id="292" r:id="rId26"/>
    <p:sldId id="304" r:id="rId27"/>
    <p:sldId id="273" r:id="rId28"/>
    <p:sldId id="274" r:id="rId29"/>
    <p:sldId id="295" r:id="rId30"/>
    <p:sldId id="294" r:id="rId31"/>
    <p:sldId id="276" r:id="rId32"/>
    <p:sldId id="277" r:id="rId33"/>
    <p:sldId id="278" r:id="rId34"/>
    <p:sldId id="279" r:id="rId35"/>
    <p:sldId id="300" r:id="rId36"/>
    <p:sldId id="305" r:id="rId37"/>
    <p:sldId id="281" r:id="rId38"/>
    <p:sldId id="282" r:id="rId39"/>
    <p:sldId id="283" r:id="rId40"/>
    <p:sldId id="290" r:id="rId41"/>
    <p:sldId id="299" r:id="rId42"/>
    <p:sldId id="306" r:id="rId43"/>
    <p:sldId id="298" r:id="rId44"/>
    <p:sldId id="297" r:id="rId45"/>
    <p:sldId id="296" r:id="rId46"/>
    <p:sldId id="286" r:id="rId47"/>
    <p:sldId id="287" r:id="rId4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5CE89-33A8-4B9A-9DB2-BCBD1F16D777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68D0F-8EE7-4562-A7BE-A453224CC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61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0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7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1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4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4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4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2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AA87E-FDFE-4DB1-BE69-ECABD7DC4798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86DD6-A118-4037-A2E6-A0F1B84D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9lY-LpNzKAhWMaz4KHXkdBSMQjRwIBw&amp;url=https://www.pinterest.com/pin/494199759084151398/&amp;psig=AFQjCNE4RAYWq8jq8BVz6NBrw7NynCx4Ig&amp;ust=145461246906839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animationfactory.com/en/search/close-up.html?&amp;oid=4950367&amp;s=1&amp;sc=1&amp;st=1899&amp;q=gold&amp;spage=1&amp;hoid=4926358ca04e3a974cdfc5645b7f4d5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animationfactory.com/en/search/close-up.html?&amp;oid=4947254&amp;s=1&amp;sc=1&amp;st=12&amp;q=salt&amp;spage=1&amp;hoid=b99b2dd06586aa3c237c2919c3c72a92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animationfactory.com/en/search/close-up.html?&amp;oid=4956243&amp;s=1&amp;sc=1&amp;st=54&amp;q=criminals&amp;spage=1&amp;hoid=4fb401861dacedb1d520b695aa52f97b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animationfactory.com/en/search/close-up.html?&amp;oid=4957037&amp;s=26&amp;sc=26&amp;st=677&amp;q=globe&amp;spage=2&amp;hoid=0770ce5a4c4a8d6240aabe879aa18873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www.animationfactory.com/en/search/close-up.html?&amp;oid=4967773&amp;s=1&amp;sc=1&amp;st=62&amp;q=sail&amp;spage=1&amp;hoid=54588d21e1c4f36bf43a3ea6eb286fcc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animationfactory.com/en/search/close-up.html?&amp;oid=4962857&amp;s=1&amp;sc=1&amp;st=26&amp;q=poison&amp;spage=1&amp;hoid=3b519ce882c0c7d0c4870418b0950d23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nimationfactory.com/en/search/close-up.html?&amp;oid=4945516&amp;s=1&amp;sc=1&amp;st=70&amp;q=corn&amp;spage=1&amp;hoid=a274b655ef18c7bf3317d651504a9d4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Many Cultures Meet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</a:t>
            </a:r>
          </a:p>
        </p:txBody>
      </p:sp>
    </p:spTree>
    <p:extLst>
      <p:ext uri="{BB962C8B-B14F-4D97-AF65-F5344CB8AC3E}">
        <p14:creationId xmlns:p14="http://schemas.microsoft.com/office/powerpoint/2010/main" val="335783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Eastern Woodlands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Hills and low mountains (present day North and South Carolina</a:t>
            </a:r>
          </a:p>
          <a:p>
            <a:endParaRPr lang="en-US" dirty="0"/>
          </a:p>
          <a:p>
            <a:r>
              <a:rPr lang="en-US" dirty="0"/>
              <a:t>Mild winter / warm summer</a:t>
            </a:r>
          </a:p>
          <a:p>
            <a:endParaRPr lang="en-US" dirty="0"/>
          </a:p>
          <a:p>
            <a:r>
              <a:rPr lang="en-US" dirty="0"/>
              <a:t>Wet</a:t>
            </a:r>
          </a:p>
          <a:p>
            <a:endParaRPr lang="en-US" dirty="0"/>
          </a:p>
          <a:p>
            <a:r>
              <a:rPr lang="en-US" dirty="0"/>
              <a:t>Climate made FARMING easy (</a:t>
            </a:r>
            <a:r>
              <a:rPr lang="en-US" dirty="0">
                <a:solidFill>
                  <a:srgbClr val="FF0000"/>
                </a:solidFill>
              </a:rPr>
              <a:t>sun and water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80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Review: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 What were the 2 </a:t>
            </a:r>
            <a:r>
              <a:rPr lang="en-US" dirty="0">
                <a:solidFill>
                  <a:srgbClr val="FF0000"/>
                </a:solidFill>
              </a:rPr>
              <a:t>THEORIES</a:t>
            </a:r>
            <a:r>
              <a:rPr lang="en-US" dirty="0"/>
              <a:t> how people moved to America? </a:t>
            </a:r>
          </a:p>
          <a:p>
            <a:endParaRPr lang="en-US" dirty="0"/>
          </a:p>
          <a:p>
            <a:r>
              <a:rPr lang="en-US" dirty="0"/>
              <a:t>2. What ended 12k years ago?</a:t>
            </a:r>
          </a:p>
          <a:p>
            <a:endParaRPr lang="en-US" dirty="0"/>
          </a:p>
          <a:p>
            <a:r>
              <a:rPr lang="en-US" dirty="0"/>
              <a:t>3. What were </a:t>
            </a:r>
            <a:r>
              <a:rPr lang="en-US" dirty="0">
                <a:solidFill>
                  <a:srgbClr val="FF0000"/>
                </a:solidFill>
              </a:rPr>
              <a:t>NATIVE</a:t>
            </a:r>
            <a:r>
              <a:rPr lang="en-US" dirty="0"/>
              <a:t> people divided into? What was their leader called?</a:t>
            </a:r>
          </a:p>
          <a:p>
            <a:endParaRPr lang="en-US" dirty="0"/>
          </a:p>
          <a:p>
            <a:r>
              <a:rPr lang="en-US" dirty="0"/>
              <a:t>4. How did the EASTERN WOODLAND people generally get food? Explain.</a:t>
            </a:r>
          </a:p>
        </p:txBody>
      </p:sp>
    </p:spTree>
    <p:extLst>
      <p:ext uri="{BB962C8B-B14F-4D97-AF65-F5344CB8AC3E}">
        <p14:creationId xmlns:p14="http://schemas.microsoft.com/office/powerpoint/2010/main" val="3958286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Europeans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208071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until you fill 2 lines</a:t>
            </a:r>
          </a:p>
          <a:p>
            <a:endParaRPr lang="en-US" dirty="0"/>
          </a:p>
          <a:p>
            <a:r>
              <a:rPr lang="en-US" dirty="0"/>
              <a:t>If there was a contagious disease that had no cure and was killing 100’s of people a day would you still come to school? </a:t>
            </a:r>
          </a:p>
          <a:p>
            <a:endParaRPr lang="en-US" dirty="0"/>
          </a:p>
          <a:p>
            <a:r>
              <a:rPr lang="en-US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678658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Bubonic Plague (Black Death 1347)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Population is recovering from the </a:t>
            </a:r>
            <a:r>
              <a:rPr lang="en-US" dirty="0">
                <a:solidFill>
                  <a:srgbClr val="FF0000"/>
                </a:solidFill>
              </a:rPr>
              <a:t>BLACK DEATH</a:t>
            </a:r>
          </a:p>
          <a:p>
            <a:endParaRPr lang="en-US" dirty="0"/>
          </a:p>
          <a:p>
            <a:r>
              <a:rPr lang="en-US" dirty="0"/>
              <a:t>Killed </a:t>
            </a:r>
            <a:r>
              <a:rPr lang="en-US" dirty="0">
                <a:solidFill>
                  <a:srgbClr val="FF0000"/>
                </a:solidFill>
              </a:rPr>
              <a:t>1/3</a:t>
            </a:r>
            <a:r>
              <a:rPr lang="en-US" dirty="0"/>
              <a:t> of all Europeans  (33%)</a:t>
            </a:r>
          </a:p>
          <a:p>
            <a:endParaRPr lang="en-US" dirty="0"/>
          </a:p>
          <a:p>
            <a:r>
              <a:rPr lang="en-US" dirty="0"/>
              <a:t>Infection, not a virus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Infected Flea</a:t>
            </a:r>
            <a:r>
              <a:rPr lang="en-US" dirty="0"/>
              <a:t> that jumped from person to person</a:t>
            </a:r>
          </a:p>
          <a:p>
            <a:endParaRPr lang="en-US" dirty="0"/>
          </a:p>
          <a:p>
            <a:r>
              <a:rPr lang="en-US" dirty="0"/>
              <a:t>Most lived in countryside </a:t>
            </a:r>
            <a:r>
              <a:rPr lang="en-US" dirty="0" err="1"/>
              <a:t>bc</a:t>
            </a:r>
            <a:r>
              <a:rPr lang="en-US" dirty="0"/>
              <a:t> those in cities had contracted the disease</a:t>
            </a:r>
          </a:p>
        </p:txBody>
      </p:sp>
    </p:spTree>
    <p:extLst>
      <p:ext uri="{BB962C8B-B14F-4D97-AF65-F5344CB8AC3E}">
        <p14:creationId xmlns:p14="http://schemas.microsoft.com/office/powerpoint/2010/main" val="338347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FA97-62E6-4E32-9CCB-4FA537AC6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05FE0-996C-4929-B6F0-8B60A2BE2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Symptoms begin a few days after exposure to the flea bite or an infected humans cough</a:t>
            </a:r>
          </a:p>
          <a:p>
            <a:endParaRPr lang="en-US" dirty="0"/>
          </a:p>
          <a:p>
            <a:r>
              <a:rPr lang="en-US" dirty="0"/>
              <a:t>High fever, bloody cough, gangrene in fingers and toe, black bumps (buboes) across the body</a:t>
            </a:r>
          </a:p>
          <a:p>
            <a:endParaRPr lang="en-US" dirty="0"/>
          </a:p>
          <a:p>
            <a:r>
              <a:rPr lang="en-US" dirty="0"/>
              <a:t>Death rate was 70% or greater</a:t>
            </a:r>
          </a:p>
          <a:p>
            <a:endParaRPr lang="en-US" dirty="0"/>
          </a:p>
          <a:p>
            <a:r>
              <a:rPr lang="en-US" dirty="0"/>
              <a:t>Today is treated with ANTIBIOTICS</a:t>
            </a:r>
          </a:p>
        </p:txBody>
      </p:sp>
    </p:spTree>
    <p:extLst>
      <p:ext uri="{BB962C8B-B14F-4D97-AF65-F5344CB8AC3E}">
        <p14:creationId xmlns:p14="http://schemas.microsoft.com/office/powerpoint/2010/main" val="646958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s://s-media-cache-ak0.pinimg.com/564x/3a/11/fe/3a11fe30cf4a7e7f10f0c99e211510c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64390"/>
            <a:ext cx="5486400" cy="464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265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s://sp.yimg.com/xj/th?id=OIP.M1689e79ba460c41b3ee08450af3317daH0&amp;pid=15.1&amp;P=0&amp;w=286&amp;h=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02" y="530516"/>
            <a:ext cx="8371910" cy="579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952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Unequal Wealth (Classes)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5% of people own </a:t>
            </a:r>
            <a:r>
              <a:rPr lang="en-US" dirty="0">
                <a:solidFill>
                  <a:srgbClr val="FF0000"/>
                </a:solidFill>
              </a:rPr>
              <a:t>ALL</a:t>
            </a:r>
            <a:r>
              <a:rPr lang="en-US" dirty="0"/>
              <a:t> the land</a:t>
            </a:r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Aristocrats: wealthy and owned land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Merchants: less wealthy; traded goods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Commoners: working poor; farmers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Beggars: unemployed</a:t>
            </a:r>
          </a:p>
        </p:txBody>
      </p:sp>
    </p:spTree>
    <p:extLst>
      <p:ext uri="{BB962C8B-B14F-4D97-AF65-F5344CB8AC3E}">
        <p14:creationId xmlns:p14="http://schemas.microsoft.com/office/powerpoint/2010/main" val="191016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Crusades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Christians vs. Asian Muslims over </a:t>
            </a:r>
            <a:r>
              <a:rPr lang="en-US" dirty="0">
                <a:solidFill>
                  <a:srgbClr val="FF0000"/>
                </a:solidFill>
              </a:rPr>
              <a:t>RELIGION</a:t>
            </a:r>
          </a:p>
          <a:p>
            <a:endParaRPr lang="en-US" dirty="0"/>
          </a:p>
          <a:p>
            <a:r>
              <a:rPr lang="en-US" dirty="0"/>
              <a:t>Goal: Capture the Holy Land of </a:t>
            </a:r>
            <a:r>
              <a:rPr lang="en-US" dirty="0">
                <a:solidFill>
                  <a:srgbClr val="FF0000"/>
                </a:solidFill>
              </a:rPr>
              <a:t>Jerusalem</a:t>
            </a:r>
            <a:r>
              <a:rPr lang="en-US" dirty="0"/>
              <a:t> where Jesus Christ lived</a:t>
            </a:r>
          </a:p>
          <a:p>
            <a:endParaRPr lang="en-US" dirty="0"/>
          </a:p>
          <a:p>
            <a:r>
              <a:rPr lang="en-US" dirty="0"/>
              <a:t>End: </a:t>
            </a:r>
            <a:r>
              <a:rPr lang="en-US" dirty="0">
                <a:solidFill>
                  <a:srgbClr val="FF0000"/>
                </a:solidFill>
              </a:rPr>
              <a:t>Muslims win</a:t>
            </a:r>
            <a:r>
              <a:rPr lang="en-US" dirty="0"/>
              <a:t>; control the Holy Land</a:t>
            </a:r>
          </a:p>
        </p:txBody>
      </p:sp>
    </p:spTree>
    <p:extLst>
      <p:ext uri="{BB962C8B-B14F-4D97-AF65-F5344CB8AC3E}">
        <p14:creationId xmlns:p14="http://schemas.microsoft.com/office/powerpoint/2010/main" val="230219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American Indians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2120458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Trade 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Europeans were jealous of Muslim technology, power and wealth</a:t>
            </a:r>
          </a:p>
          <a:p>
            <a:endParaRPr lang="en-US" dirty="0"/>
          </a:p>
          <a:p>
            <a:r>
              <a:rPr lang="en-US" dirty="0"/>
              <a:t>Muslim empire stretched from N. Africa to Asia</a:t>
            </a:r>
          </a:p>
          <a:p>
            <a:endParaRPr lang="en-US" dirty="0"/>
          </a:p>
          <a:p>
            <a:r>
              <a:rPr lang="en-US" dirty="0"/>
              <a:t>Road was extremely secure</a:t>
            </a:r>
          </a:p>
          <a:p>
            <a:endParaRPr lang="en-US" dirty="0"/>
          </a:p>
          <a:p>
            <a:r>
              <a:rPr lang="en-US" dirty="0"/>
              <a:t>Europeans wanted access to these routes</a:t>
            </a:r>
          </a:p>
        </p:txBody>
      </p:sp>
    </p:spTree>
    <p:extLst>
      <p:ext uri="{BB962C8B-B14F-4D97-AF65-F5344CB8AC3E}">
        <p14:creationId xmlns:p14="http://schemas.microsoft.com/office/powerpoint/2010/main" val="454101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8A6C-01C8-4B57-A674-FFAE3DA6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FBBE1-7CF7-46D2-B52F-8B9FF73EB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1. Islam Spread To The City Of Timbuktu In The Kin... | Chegg.com">
            <a:extLst>
              <a:ext uri="{FF2B5EF4-FFF2-40B4-BE49-F238E27FC236}">
                <a16:creationId xmlns:a16="http://schemas.microsoft.com/office/drawing/2014/main" id="{DE6AE36D-BF00-42C2-80CA-DD304CAA9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7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20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Portuguese Begin to Explore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Portugal is located next to the Atlantic Ocean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COMPASS</a:t>
            </a:r>
            <a:r>
              <a:rPr lang="en-US" dirty="0"/>
              <a:t>  allows them to determine direction of sailing</a:t>
            </a:r>
          </a:p>
          <a:p>
            <a:endParaRPr lang="en-US" dirty="0"/>
          </a:p>
          <a:p>
            <a:r>
              <a:rPr lang="en-US" dirty="0"/>
              <a:t>Prince Henry the Navigator (1419) sails south to Africa for the Muslims </a:t>
            </a:r>
            <a:r>
              <a:rPr lang="en-US" dirty="0">
                <a:solidFill>
                  <a:srgbClr val="FF0000"/>
                </a:solidFill>
              </a:rPr>
              <a:t>gold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ivory</a:t>
            </a:r>
          </a:p>
        </p:txBody>
      </p:sp>
      <p:sp>
        <p:nvSpPr>
          <p:cNvPr id="4" name="AutoShape 2" descr="Image result for compass"/>
          <p:cNvSpPr>
            <a:spLocks noChangeAspect="1" noChangeArrowheads="1"/>
          </p:cNvSpPr>
          <p:nvPr/>
        </p:nvSpPr>
        <p:spPr bwMode="auto">
          <a:xfrm>
            <a:off x="0" y="-136525"/>
            <a:ext cx="895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compass"/>
          <p:cNvSpPr>
            <a:spLocks noChangeAspect="1" noChangeArrowheads="1"/>
          </p:cNvSpPr>
          <p:nvPr/>
        </p:nvSpPr>
        <p:spPr bwMode="auto">
          <a:xfrm>
            <a:off x="152400" y="15875"/>
            <a:ext cx="895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compas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Image result for compass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2" name="Picture 10" descr="Gold Ingot Spinn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85725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610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Describe the </a:t>
            </a:r>
            <a:r>
              <a:rPr lang="en-US" dirty="0">
                <a:solidFill>
                  <a:srgbClr val="FF0000"/>
                </a:solidFill>
              </a:rPr>
              <a:t>Bubonic Plague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2. List, in order, the 4 classes of wealth.</a:t>
            </a:r>
          </a:p>
          <a:p>
            <a:endParaRPr lang="en-US" dirty="0"/>
          </a:p>
          <a:p>
            <a:r>
              <a:rPr lang="en-US" dirty="0"/>
              <a:t>3. What were the </a:t>
            </a:r>
            <a:r>
              <a:rPr lang="en-US" dirty="0">
                <a:solidFill>
                  <a:srgbClr val="FF0000"/>
                </a:solidFill>
              </a:rPr>
              <a:t>Crusades</a:t>
            </a:r>
            <a:r>
              <a:rPr lang="en-US" dirty="0"/>
              <a:t>? The outcome?</a:t>
            </a:r>
          </a:p>
          <a:p>
            <a:endParaRPr lang="en-US" dirty="0"/>
          </a:p>
          <a:p>
            <a:r>
              <a:rPr lang="en-US" dirty="0"/>
              <a:t>4. Which Portuguese sailor went SOUTH to Africa?</a:t>
            </a:r>
          </a:p>
        </p:txBody>
      </p:sp>
    </p:spTree>
    <p:extLst>
      <p:ext uri="{BB962C8B-B14F-4D97-AF65-F5344CB8AC3E}">
        <p14:creationId xmlns:p14="http://schemas.microsoft.com/office/powerpoint/2010/main" val="1757459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West Africans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1660846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until you finish 2 lines.</a:t>
            </a:r>
          </a:p>
          <a:p>
            <a:endParaRPr lang="en-US" dirty="0"/>
          </a:p>
          <a:p>
            <a:r>
              <a:rPr lang="en-US" dirty="0"/>
              <a:t>If you were forced to live in a desert or a frozen tundra which would you choose?</a:t>
            </a:r>
          </a:p>
          <a:p>
            <a:endParaRPr lang="en-US" dirty="0"/>
          </a:p>
          <a:p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057924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697E3-54DF-43D3-A356-E67016B90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94FB-F34B-473F-9956-E0E10DB26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West Africa - Wikipedia">
            <a:extLst>
              <a:ext uri="{FF2B5EF4-FFF2-40B4-BE49-F238E27FC236}">
                <a16:creationId xmlns:a16="http://schemas.microsoft.com/office/drawing/2014/main" id="{700632DE-F617-46D9-B786-F21C84D19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71042"/>
            <a:ext cx="4605337" cy="501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093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Geography and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Africa is made up of a diverse landscape (desert and grassland)</a:t>
            </a:r>
          </a:p>
          <a:p>
            <a:endParaRPr lang="en-US" dirty="0"/>
          </a:p>
          <a:p>
            <a:r>
              <a:rPr lang="en-US" dirty="0"/>
              <a:t>Contains valuable resources: </a:t>
            </a:r>
            <a:r>
              <a:rPr lang="en-US" dirty="0">
                <a:solidFill>
                  <a:srgbClr val="FF0000"/>
                </a:solidFill>
              </a:rPr>
              <a:t>Gold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salt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Africa was once an ocean that had dried up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West Africans </a:t>
            </a:r>
            <a:r>
              <a:rPr lang="en-US" dirty="0"/>
              <a:t>became rich of trading these to Europeans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Salt Shaker Jump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22236"/>
            <a:ext cx="1295400" cy="129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787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Ghana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  <a:r>
              <a:rPr lang="en-US" sz="2800" baseline="30000" dirty="0">
                <a:solidFill>
                  <a:srgbClr val="FF0000"/>
                </a:solidFill>
              </a:rPr>
              <a:t>st</a:t>
            </a:r>
            <a:r>
              <a:rPr lang="en-US" sz="2800" dirty="0"/>
              <a:t> African kingdom (300A.D)</a:t>
            </a:r>
          </a:p>
          <a:p>
            <a:endParaRPr lang="en-US" sz="2800" dirty="0"/>
          </a:p>
          <a:p>
            <a:r>
              <a:rPr lang="en-US" sz="2800" dirty="0"/>
              <a:t>Supplied gold to traders</a:t>
            </a:r>
          </a:p>
          <a:p>
            <a:endParaRPr lang="en-US" sz="2800" dirty="0"/>
          </a:p>
          <a:p>
            <a:r>
              <a:rPr lang="en-US" sz="2800" dirty="0"/>
              <a:t>Made the king very rich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Mali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Ghana is attacked (1200A.D) and becomes MALI</a:t>
            </a:r>
          </a:p>
          <a:p>
            <a:endParaRPr lang="en-US" sz="2600" dirty="0"/>
          </a:p>
          <a:p>
            <a:r>
              <a:rPr lang="en-US" sz="2600" dirty="0">
                <a:solidFill>
                  <a:srgbClr val="FF0000"/>
                </a:solidFill>
              </a:rPr>
              <a:t>MANSA MUSA </a:t>
            </a:r>
            <a:r>
              <a:rPr lang="en-US" sz="2600" dirty="0"/>
              <a:t>most famous king</a:t>
            </a:r>
          </a:p>
          <a:p>
            <a:endParaRPr lang="en-US" sz="2600" dirty="0"/>
          </a:p>
          <a:p>
            <a:r>
              <a:rPr lang="en-US" sz="2600" dirty="0"/>
              <a:t>Spread </a:t>
            </a:r>
            <a:r>
              <a:rPr lang="en-US" sz="2600" dirty="0">
                <a:solidFill>
                  <a:srgbClr val="FF0000"/>
                </a:solidFill>
              </a:rPr>
              <a:t>ISLAM</a:t>
            </a:r>
            <a:r>
              <a:rPr lang="en-US" sz="2600" dirty="0"/>
              <a:t> throughout the continent</a:t>
            </a:r>
          </a:p>
        </p:txBody>
      </p:sp>
    </p:spTree>
    <p:extLst>
      <p:ext uri="{BB962C8B-B14F-4D97-AF65-F5344CB8AC3E}">
        <p14:creationId xmlns:p14="http://schemas.microsoft.com/office/powerpoint/2010/main" val="2578209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believe in ISLAM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Monotheistic: </a:t>
            </a:r>
            <a:r>
              <a:rPr lang="en-US" dirty="0"/>
              <a:t>1 God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Or:</a:t>
            </a:r>
          </a:p>
          <a:p>
            <a:endParaRPr lang="en-US" dirty="0"/>
          </a:p>
          <a:p>
            <a:r>
              <a:rPr lang="en-US" dirty="0"/>
              <a:t>Believed in spirits (rain, trees, earth, sun)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Polytheistic: </a:t>
            </a:r>
            <a:r>
              <a:rPr lang="en-US" dirty="0"/>
              <a:t>many gods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15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4A8F-5603-4A71-9E42-4404BBB1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9F2CD-E19A-4895-81BE-5B01E260C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North America Map | Infoplease">
            <a:extLst>
              <a:ext uri="{FF2B5EF4-FFF2-40B4-BE49-F238E27FC236}">
                <a16:creationId xmlns:a16="http://schemas.microsoft.com/office/drawing/2014/main" id="{446B11A8-A7E6-436F-A9A3-9D99B5A92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81"/>
            <a:ext cx="9143999" cy="686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82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Land did NOT belong to people</a:t>
            </a:r>
          </a:p>
          <a:p>
            <a:endParaRPr lang="en-US" dirty="0"/>
          </a:p>
          <a:p>
            <a:r>
              <a:rPr lang="en-US" dirty="0"/>
              <a:t>It belonged to </a:t>
            </a:r>
            <a:r>
              <a:rPr lang="en-US" dirty="0">
                <a:solidFill>
                  <a:srgbClr val="FF0000"/>
                </a:solidFill>
              </a:rPr>
              <a:t>Kings </a:t>
            </a:r>
            <a:r>
              <a:rPr lang="en-US" dirty="0"/>
              <a:t>(Gods)</a:t>
            </a:r>
          </a:p>
          <a:p>
            <a:endParaRPr lang="en-US" dirty="0"/>
          </a:p>
          <a:p>
            <a:r>
              <a:rPr lang="en-US" dirty="0"/>
              <a:t>They assigned land to families / told what to grow</a:t>
            </a:r>
          </a:p>
          <a:p>
            <a:endParaRPr lang="en-US" dirty="0"/>
          </a:p>
          <a:p>
            <a:r>
              <a:rPr lang="en-US" dirty="0"/>
              <a:t>Worked to stay on the land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190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Slavery (in Africa)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Common in West Africa</a:t>
            </a:r>
          </a:p>
          <a:p>
            <a:endParaRPr lang="en-US" dirty="0"/>
          </a:p>
          <a:p>
            <a:r>
              <a:rPr lang="en-US" dirty="0"/>
              <a:t>People were traded for gold, ivory or guns</a:t>
            </a:r>
          </a:p>
          <a:p>
            <a:endParaRPr lang="en-US" dirty="0"/>
          </a:p>
          <a:p>
            <a:r>
              <a:rPr lang="en-US" dirty="0"/>
              <a:t>Slaves were people that were captured in war or </a:t>
            </a:r>
            <a:r>
              <a:rPr lang="en-US" dirty="0">
                <a:solidFill>
                  <a:srgbClr val="FF0000"/>
                </a:solidFill>
              </a:rPr>
              <a:t>criminals</a:t>
            </a:r>
          </a:p>
          <a:p>
            <a:endParaRPr lang="en-US" dirty="0"/>
          </a:p>
          <a:p>
            <a:r>
              <a:rPr lang="en-US" dirty="0"/>
              <a:t>However; became part of new families / children were free</a:t>
            </a:r>
          </a:p>
          <a:p>
            <a:endParaRPr lang="en-US" dirty="0"/>
          </a:p>
          <a:p>
            <a:r>
              <a:rPr lang="en-US" dirty="0"/>
              <a:t>Some became wealthy</a:t>
            </a:r>
          </a:p>
        </p:txBody>
      </p:sp>
      <p:pic>
        <p:nvPicPr>
          <p:cNvPr id="5122" name="Picture 2" descr="Crook Tugging On Ball And Chain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96247"/>
            <a:ext cx="1695449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7999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Slave Trade Begins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West African kings created trading posts along the coast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Portuguese </a:t>
            </a:r>
            <a:r>
              <a:rPr lang="en-US" dirty="0"/>
              <a:t>would stop here for gold and people</a:t>
            </a:r>
          </a:p>
          <a:p>
            <a:endParaRPr lang="en-US" dirty="0"/>
          </a:p>
          <a:p>
            <a:r>
              <a:rPr lang="en-US" dirty="0"/>
              <a:t>By 1500 over 1,800 slaves were purchased</a:t>
            </a:r>
          </a:p>
        </p:txBody>
      </p:sp>
    </p:spTree>
    <p:extLst>
      <p:ext uri="{BB962C8B-B14F-4D97-AF65-F5344CB8AC3E}">
        <p14:creationId xmlns:p14="http://schemas.microsoft.com/office/powerpoint/2010/main" val="4134603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What 2 resources did West Africans trade at 1</a:t>
            </a:r>
            <a:r>
              <a:rPr lang="en-US" baseline="30000" dirty="0"/>
              <a:t>st</a:t>
            </a:r>
            <a:r>
              <a:rPr lang="en-US" dirty="0"/>
              <a:t> to become wealthy?</a:t>
            </a:r>
          </a:p>
          <a:p>
            <a:endParaRPr lang="en-US" dirty="0"/>
          </a:p>
          <a:p>
            <a:r>
              <a:rPr lang="en-US" dirty="0"/>
              <a:t>2. Compare </a:t>
            </a:r>
            <a:r>
              <a:rPr lang="en-US" dirty="0">
                <a:solidFill>
                  <a:srgbClr val="FF0000"/>
                </a:solidFill>
              </a:rPr>
              <a:t>MONOTHEISM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POLYTHEISM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3. Describe the </a:t>
            </a:r>
            <a:r>
              <a:rPr lang="en-US" dirty="0">
                <a:solidFill>
                  <a:srgbClr val="FF0000"/>
                </a:solidFill>
              </a:rPr>
              <a:t>ECONOMY</a:t>
            </a:r>
            <a:r>
              <a:rPr lang="en-US" dirty="0"/>
              <a:t> of Africa. (2 facts)</a:t>
            </a:r>
          </a:p>
          <a:p>
            <a:endParaRPr lang="en-US" dirty="0"/>
          </a:p>
          <a:p>
            <a:r>
              <a:rPr lang="en-US" dirty="0"/>
              <a:t>4. Which </a:t>
            </a:r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/>
              <a:t> was the 1</a:t>
            </a:r>
            <a:r>
              <a:rPr lang="en-US" baseline="30000" dirty="0"/>
              <a:t>st</a:t>
            </a:r>
            <a:r>
              <a:rPr lang="en-US" dirty="0"/>
              <a:t> buyers of SLAVES outside of Africa? </a:t>
            </a:r>
          </a:p>
        </p:txBody>
      </p:sp>
    </p:spTree>
    <p:extLst>
      <p:ext uri="{BB962C8B-B14F-4D97-AF65-F5344CB8AC3E}">
        <p14:creationId xmlns:p14="http://schemas.microsoft.com/office/powerpoint/2010/main" val="4959121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Encounter / Spanish &amp; Portuguese Explorers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20625769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Vasco Da Gama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Sails around Africa to India</a:t>
            </a:r>
          </a:p>
          <a:p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European to reach INDIA by sea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Opens trade routes to Asia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Trade routes are very profitable for Portugal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20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C8D4-535C-4A74-A916-AAA25C26C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D5F98-69E0-44A2-921A-6DE238184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xplorers for Kids: Vasco da Gama | Vasco da gama, History of portugal,  History for kids">
            <a:extLst>
              <a:ext uri="{FF2B5EF4-FFF2-40B4-BE49-F238E27FC236}">
                <a16:creationId xmlns:a16="http://schemas.microsoft.com/office/drawing/2014/main" id="{46F51E80-BDB2-43CE-9454-8F2D71F45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097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Christopher Columbus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Italian who sailed for </a:t>
            </a:r>
            <a:r>
              <a:rPr lang="en-US" dirty="0">
                <a:solidFill>
                  <a:srgbClr val="FF0000"/>
                </a:solidFill>
              </a:rPr>
              <a:t>Spain</a:t>
            </a:r>
          </a:p>
          <a:p>
            <a:endParaRPr lang="en-US" dirty="0"/>
          </a:p>
          <a:p>
            <a:r>
              <a:rPr lang="en-US" dirty="0"/>
              <a:t>Was looking for a quicker route to China</a:t>
            </a:r>
          </a:p>
          <a:p>
            <a:endParaRPr lang="en-US" dirty="0"/>
          </a:p>
          <a:p>
            <a:r>
              <a:rPr lang="en-US" dirty="0"/>
              <a:t>Sails </a:t>
            </a:r>
            <a:r>
              <a:rPr lang="en-US" dirty="0">
                <a:solidFill>
                  <a:srgbClr val="FF0000"/>
                </a:solidFill>
              </a:rPr>
              <a:t>West</a:t>
            </a:r>
            <a:r>
              <a:rPr lang="en-US" dirty="0"/>
              <a:t> instead of East</a:t>
            </a:r>
          </a:p>
          <a:p>
            <a:endParaRPr lang="en-US" dirty="0"/>
          </a:p>
          <a:p>
            <a:r>
              <a:rPr lang="en-US" dirty="0"/>
              <a:t>Believed Earth was ROUND and not flat</a:t>
            </a:r>
          </a:p>
        </p:txBody>
      </p:sp>
      <p:pic>
        <p:nvPicPr>
          <p:cNvPr id="6146" name="Picture 2" descr="Antique Globe Spinn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314450" cy="131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3059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Columbus’s Journey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1492   3 ships  (Nina, </a:t>
            </a:r>
            <a:r>
              <a:rPr lang="en-US" dirty="0" err="1"/>
              <a:t>Pinta</a:t>
            </a:r>
            <a:r>
              <a:rPr lang="en-US" dirty="0"/>
              <a:t>, Santa Maria (largest)</a:t>
            </a:r>
          </a:p>
          <a:p>
            <a:endParaRPr lang="en-US" dirty="0"/>
          </a:p>
          <a:p>
            <a:r>
              <a:rPr lang="en-US" dirty="0"/>
              <a:t>After 33 days reaches the </a:t>
            </a:r>
            <a:r>
              <a:rPr lang="en-US" dirty="0">
                <a:solidFill>
                  <a:srgbClr val="FF0000"/>
                </a:solidFill>
              </a:rPr>
              <a:t>Bahamas </a:t>
            </a:r>
            <a:endParaRPr lang="en-US" dirty="0"/>
          </a:p>
          <a:p>
            <a:endParaRPr lang="en-US" dirty="0"/>
          </a:p>
          <a:p>
            <a:r>
              <a:rPr lang="en-US" dirty="0"/>
              <a:t>Believed he landed in India; this is why Natives are called </a:t>
            </a:r>
            <a:r>
              <a:rPr lang="en-US" dirty="0">
                <a:solidFill>
                  <a:srgbClr val="FF0000"/>
                </a:solidFill>
              </a:rPr>
              <a:t>INDIANS</a:t>
            </a:r>
            <a:r>
              <a:rPr lang="en-US" dirty="0"/>
              <a:t> to this day</a:t>
            </a:r>
          </a:p>
          <a:p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European to ENCOUNTER </a:t>
            </a:r>
            <a:r>
              <a:rPr lang="en-US" dirty="0">
                <a:solidFill>
                  <a:srgbClr val="FF0000"/>
                </a:solidFill>
              </a:rPr>
              <a:t>America</a:t>
            </a:r>
          </a:p>
        </p:txBody>
      </p:sp>
    </p:spTree>
    <p:extLst>
      <p:ext uri="{BB962C8B-B14F-4D97-AF65-F5344CB8AC3E}">
        <p14:creationId xmlns:p14="http://schemas.microsoft.com/office/powerpoint/2010/main" val="12529080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Spain and Portugal Divide America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Treaty of </a:t>
            </a:r>
            <a:r>
              <a:rPr lang="en-US" dirty="0" err="1">
                <a:solidFill>
                  <a:srgbClr val="FF0000"/>
                </a:solidFill>
              </a:rPr>
              <a:t>Tordesilla</a:t>
            </a:r>
            <a:r>
              <a:rPr lang="en-US" dirty="0"/>
              <a:t> 1494</a:t>
            </a:r>
          </a:p>
          <a:p>
            <a:endParaRPr lang="en-US" dirty="0"/>
          </a:p>
          <a:p>
            <a:r>
              <a:rPr lang="en-US" dirty="0"/>
              <a:t>Splits the New World in ½ between a North South line</a:t>
            </a:r>
          </a:p>
          <a:p>
            <a:endParaRPr lang="en-US" dirty="0"/>
          </a:p>
          <a:p>
            <a:r>
              <a:rPr lang="en-US" dirty="0"/>
              <a:t>Portugal got present day Brazil</a:t>
            </a:r>
          </a:p>
          <a:p>
            <a:endParaRPr lang="en-US" dirty="0"/>
          </a:p>
          <a:p>
            <a:r>
              <a:rPr lang="en-US" dirty="0"/>
              <a:t>Other European countries did not honor this treaty </a:t>
            </a:r>
          </a:p>
        </p:txBody>
      </p:sp>
    </p:spTree>
    <p:extLst>
      <p:ext uri="{BB962C8B-B14F-4D97-AF65-F5344CB8AC3E}">
        <p14:creationId xmlns:p14="http://schemas.microsoft.com/office/powerpoint/2010/main" val="409686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People Come to America (2 Theories)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Ice Bridges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15k years ago the oceans were frozen (ICE AGE)</a:t>
            </a:r>
          </a:p>
          <a:p>
            <a:endParaRPr lang="en-US" sz="2800" dirty="0"/>
          </a:p>
          <a:p>
            <a:r>
              <a:rPr lang="en-US" sz="2800" dirty="0"/>
              <a:t>People walked from Alaska to America</a:t>
            </a:r>
          </a:p>
          <a:p>
            <a:endParaRPr lang="en-US" sz="2800" dirty="0"/>
          </a:p>
          <a:p>
            <a:r>
              <a:rPr lang="en-US" sz="2800" dirty="0"/>
              <a:t>Searched for food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Boats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People arrived by boats 40k years ago</a:t>
            </a:r>
          </a:p>
          <a:p>
            <a:endParaRPr lang="en-US" sz="2800" dirty="0"/>
          </a:p>
          <a:p>
            <a:r>
              <a:rPr lang="en-US" sz="2800" dirty="0"/>
              <a:t>Arrived in present day </a:t>
            </a:r>
            <a:r>
              <a:rPr lang="en-US" sz="2800" dirty="0">
                <a:solidFill>
                  <a:srgbClr val="FF0000"/>
                </a:solidFill>
              </a:rPr>
              <a:t>CANADA</a:t>
            </a:r>
            <a:r>
              <a:rPr lang="en-US" sz="2800" dirty="0"/>
              <a:t> and moved south to South America</a:t>
            </a:r>
          </a:p>
        </p:txBody>
      </p:sp>
    </p:spTree>
    <p:extLst>
      <p:ext uri="{BB962C8B-B14F-4D97-AF65-F5344CB8AC3E}">
        <p14:creationId xmlns:p14="http://schemas.microsoft.com/office/powerpoint/2010/main" val="608085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Treaty of </a:t>
            </a:r>
            <a:r>
              <a:rPr lang="en-US" dirty="0" err="1"/>
              <a:t>Tordesilla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s://sp.yimg.com/xj/th?id=OIP.M065700c4e98ad8eba80295d7db5366c7H0&amp;pid=15.1&amp;P=0&amp;w=307&amp;h=1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413" y="1524000"/>
            <a:ext cx="9133530" cy="481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7474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Amerigo</a:t>
            </a:r>
            <a:r>
              <a:rPr lang="en-US" dirty="0"/>
              <a:t> Vespucci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Mapmaker; draws map of east American coast</a:t>
            </a:r>
          </a:p>
          <a:p>
            <a:endParaRPr lang="en-US" dirty="0"/>
          </a:p>
          <a:p>
            <a:r>
              <a:rPr lang="en-US" dirty="0"/>
              <a:t>Other sailors began calling the New World “</a:t>
            </a:r>
            <a:r>
              <a:rPr lang="en-US" dirty="0">
                <a:solidFill>
                  <a:srgbClr val="FF0000"/>
                </a:solidFill>
              </a:rPr>
              <a:t>AMERICA</a:t>
            </a:r>
            <a:r>
              <a:rPr lang="en-US" dirty="0"/>
              <a:t>” in their own maps</a:t>
            </a:r>
          </a:p>
          <a:p>
            <a:endParaRPr lang="en-US" dirty="0"/>
          </a:p>
          <a:p>
            <a:r>
              <a:rPr lang="en-US" dirty="0"/>
              <a:t>America is named after him</a:t>
            </a:r>
          </a:p>
          <a:p>
            <a:endParaRPr lang="en-US" dirty="0"/>
          </a:p>
          <a:p>
            <a:r>
              <a:rPr lang="en-US" dirty="0"/>
              <a:t>Wasn’t sure how big America actually was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18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5697-63AD-424D-80E9-473766893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9C3B7-9589-473C-A9F0-9B853DE0E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aps - amerigo vespucci">
            <a:extLst>
              <a:ext uri="{FF2B5EF4-FFF2-40B4-BE49-F238E27FC236}">
                <a16:creationId xmlns:a16="http://schemas.microsoft.com/office/drawing/2014/main" id="{255C27DD-81F7-46C7-B19B-F89A51EDD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641"/>
            <a:ext cx="9144001" cy="681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7212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Ferdinand Magellan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Spanish explorer and 1</a:t>
            </a:r>
            <a:r>
              <a:rPr lang="en-US" baseline="30000" dirty="0"/>
              <a:t>st</a:t>
            </a:r>
            <a:r>
              <a:rPr lang="en-US" dirty="0"/>
              <a:t> PERSON to circumnavigate </a:t>
            </a:r>
            <a:r>
              <a:rPr lang="en-US" dirty="0">
                <a:solidFill>
                  <a:srgbClr val="FF0000"/>
                </a:solidFill>
              </a:rPr>
              <a:t>(circle) </a:t>
            </a:r>
            <a:r>
              <a:rPr lang="en-US" dirty="0"/>
              <a:t>the world</a:t>
            </a:r>
          </a:p>
          <a:p>
            <a:endParaRPr lang="en-US" dirty="0"/>
          </a:p>
          <a:p>
            <a:r>
              <a:rPr lang="en-US" dirty="0"/>
              <a:t>Dies in a conflict with NATIVES about 75% of the way around the world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Pirate Ship Sail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495800"/>
            <a:ext cx="1925780" cy="192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656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Hernan Cortez (Conquistadors)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Conquered the </a:t>
            </a:r>
            <a:r>
              <a:rPr lang="en-US" sz="3600" dirty="0">
                <a:solidFill>
                  <a:srgbClr val="FF0000"/>
                </a:solidFill>
              </a:rPr>
              <a:t>Aztecs </a:t>
            </a:r>
            <a:r>
              <a:rPr lang="en-US" sz="3600" dirty="0"/>
              <a:t>(Present day Mexico)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Richest city </a:t>
            </a:r>
            <a:r>
              <a:rPr lang="en-US" dirty="0"/>
              <a:t>in America</a:t>
            </a:r>
          </a:p>
          <a:p>
            <a:endParaRPr lang="en-US" dirty="0"/>
          </a:p>
          <a:p>
            <a:r>
              <a:rPr lang="en-US" dirty="0"/>
              <a:t>Over 200k people</a:t>
            </a:r>
          </a:p>
          <a:p>
            <a:endParaRPr lang="en-US" dirty="0"/>
          </a:p>
          <a:p>
            <a:r>
              <a:rPr lang="en-US" dirty="0"/>
              <a:t>Filled with gold and silver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762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Francisco Pizarro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Conquers the</a:t>
            </a:r>
            <a:r>
              <a:rPr lang="en-US" dirty="0">
                <a:solidFill>
                  <a:srgbClr val="FF0000"/>
                </a:solidFill>
              </a:rPr>
              <a:t> Inca’s </a:t>
            </a:r>
            <a:r>
              <a:rPr lang="en-US" dirty="0"/>
              <a:t>of Peru</a:t>
            </a:r>
          </a:p>
          <a:p>
            <a:endParaRPr lang="en-US" dirty="0"/>
          </a:p>
          <a:p>
            <a:r>
              <a:rPr lang="en-US" dirty="0"/>
              <a:t>He had only 180 soldiers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Superior weapons </a:t>
            </a:r>
            <a:r>
              <a:rPr lang="en-US" dirty="0"/>
              <a:t>such as; steel swords and crossbows</a:t>
            </a:r>
          </a:p>
          <a:p>
            <a:endParaRPr lang="en-US" dirty="0"/>
          </a:p>
          <a:p>
            <a:r>
              <a:rPr lang="en-US" dirty="0"/>
              <a:t>NATIVES used stone weapons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71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Hispaniola (island) pop. Decrease from 300k to 500</a:t>
            </a:r>
          </a:p>
          <a:p>
            <a:endParaRPr lang="en-US" dirty="0"/>
          </a:p>
          <a:p>
            <a:r>
              <a:rPr lang="en-US" dirty="0"/>
              <a:t>Diseases included;</a:t>
            </a:r>
          </a:p>
          <a:p>
            <a:r>
              <a:rPr lang="en-US" dirty="0"/>
              <a:t>1. Smallpox (red pox from infection)</a:t>
            </a:r>
          </a:p>
          <a:p>
            <a:r>
              <a:rPr lang="en-US" dirty="0"/>
              <a:t>2. Typhus (fever from parasite)</a:t>
            </a:r>
          </a:p>
          <a:p>
            <a:r>
              <a:rPr lang="en-US" dirty="0"/>
              <a:t>3. </a:t>
            </a:r>
            <a:r>
              <a:rPr lang="en-US" dirty="0" err="1"/>
              <a:t>Diptheria</a:t>
            </a:r>
            <a:r>
              <a:rPr lang="en-US" dirty="0"/>
              <a:t> (swollen throat from bacteria)</a:t>
            </a:r>
          </a:p>
          <a:p>
            <a:r>
              <a:rPr lang="en-US" dirty="0"/>
              <a:t>4. Cholera (diarrhea from bacteria)</a:t>
            </a:r>
          </a:p>
          <a:p>
            <a:endParaRPr lang="en-US" dirty="0"/>
          </a:p>
          <a:p>
            <a:r>
              <a:rPr lang="en-US" dirty="0"/>
              <a:t>Natives had no immunity built up against them</a:t>
            </a:r>
          </a:p>
        </p:txBody>
      </p:sp>
      <p:pic>
        <p:nvPicPr>
          <p:cNvPr id="8194" name="Picture 2" descr="Skull and Crossbones Spinn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371600" cy="137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8853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What was </a:t>
            </a:r>
            <a:r>
              <a:rPr lang="en-US" dirty="0">
                <a:solidFill>
                  <a:srgbClr val="FF0000"/>
                </a:solidFill>
              </a:rPr>
              <a:t>Columbus</a:t>
            </a:r>
            <a:r>
              <a:rPr lang="en-US" dirty="0"/>
              <a:t> looking for? Which way did he sail?</a:t>
            </a:r>
          </a:p>
          <a:p>
            <a:endParaRPr lang="en-US" dirty="0"/>
          </a:p>
          <a:p>
            <a:r>
              <a:rPr lang="en-US" dirty="0"/>
              <a:t>2. List and identify 2 of the Spanish explorers. </a:t>
            </a:r>
          </a:p>
          <a:p>
            <a:endParaRPr lang="en-US" dirty="0"/>
          </a:p>
          <a:p>
            <a:r>
              <a:rPr lang="en-US" dirty="0"/>
              <a:t>3. Who did </a:t>
            </a:r>
            <a:r>
              <a:rPr lang="en-US" dirty="0">
                <a:solidFill>
                  <a:srgbClr val="FF0000"/>
                </a:solidFill>
              </a:rPr>
              <a:t>Cortez </a:t>
            </a:r>
            <a:r>
              <a:rPr lang="en-US" dirty="0"/>
              <a:t>conquer? </a:t>
            </a:r>
            <a:r>
              <a:rPr lang="en-US" dirty="0">
                <a:solidFill>
                  <a:srgbClr val="FF0000"/>
                </a:solidFill>
              </a:rPr>
              <a:t> Pizarro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4. List and describe 2 of the diseases that killed many natives.</a:t>
            </a:r>
          </a:p>
        </p:txBody>
      </p:sp>
    </p:spTree>
    <p:extLst>
      <p:ext uri="{BB962C8B-B14F-4D97-AF65-F5344CB8AC3E}">
        <p14:creationId xmlns:p14="http://schemas.microsoft.com/office/powerpoint/2010/main" val="118535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Indians Adapt to Climate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12k years ago the </a:t>
            </a:r>
            <a:r>
              <a:rPr lang="en-US" dirty="0">
                <a:solidFill>
                  <a:srgbClr val="FF0000"/>
                </a:solidFill>
              </a:rPr>
              <a:t>ICE AGE </a:t>
            </a:r>
            <a:r>
              <a:rPr lang="en-US" dirty="0"/>
              <a:t>ends; the planet melts</a:t>
            </a:r>
          </a:p>
          <a:p>
            <a:endParaRPr lang="en-US" dirty="0"/>
          </a:p>
          <a:p>
            <a:r>
              <a:rPr lang="en-US" dirty="0"/>
              <a:t>Food begins to grow </a:t>
            </a:r>
          </a:p>
          <a:p>
            <a:endParaRPr lang="en-US" dirty="0"/>
          </a:p>
          <a:p>
            <a:r>
              <a:rPr lang="en-US" dirty="0"/>
              <a:t>People can now hunt and gather food</a:t>
            </a:r>
          </a:p>
          <a:p>
            <a:endParaRPr lang="en-US" dirty="0"/>
          </a:p>
          <a:p>
            <a:r>
              <a:rPr lang="en-US" dirty="0"/>
              <a:t>Leads to people moving around America</a:t>
            </a:r>
          </a:p>
        </p:txBody>
      </p:sp>
    </p:spTree>
    <p:extLst>
      <p:ext uri="{BB962C8B-B14F-4D97-AF65-F5344CB8AC3E}">
        <p14:creationId xmlns:p14="http://schemas.microsoft.com/office/powerpoint/2010/main" val="307675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Diverse Cultures emerge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Indians spread out they develop different cultures</a:t>
            </a:r>
          </a:p>
          <a:p>
            <a:endParaRPr lang="en-US" dirty="0"/>
          </a:p>
          <a:p>
            <a:r>
              <a:rPr lang="en-US" dirty="0"/>
              <a:t>By 1492 Indians speak 375 languages</a:t>
            </a:r>
          </a:p>
          <a:p>
            <a:endParaRPr lang="en-US" dirty="0"/>
          </a:p>
          <a:p>
            <a:r>
              <a:rPr lang="en-US" dirty="0"/>
              <a:t>Divided into </a:t>
            </a:r>
            <a:r>
              <a:rPr lang="en-US" dirty="0">
                <a:solidFill>
                  <a:srgbClr val="FF0000"/>
                </a:solidFill>
              </a:rPr>
              <a:t>TRIBES</a:t>
            </a:r>
          </a:p>
          <a:p>
            <a:endParaRPr lang="en-US" dirty="0"/>
          </a:p>
          <a:p>
            <a:r>
              <a:rPr lang="en-US" dirty="0"/>
              <a:t>Each had </a:t>
            </a:r>
            <a:r>
              <a:rPr lang="en-US" dirty="0">
                <a:solidFill>
                  <a:srgbClr val="FF0000"/>
                </a:solidFill>
              </a:rPr>
              <a:t>CHIEF</a:t>
            </a:r>
            <a:r>
              <a:rPr lang="en-US" dirty="0"/>
              <a:t> (leader)</a:t>
            </a:r>
          </a:p>
        </p:txBody>
      </p:sp>
    </p:spTree>
    <p:extLst>
      <p:ext uri="{BB962C8B-B14F-4D97-AF65-F5344CB8AC3E}">
        <p14:creationId xmlns:p14="http://schemas.microsoft.com/office/powerpoint/2010/main" val="349016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language(s) do you speak?</a:t>
            </a:r>
          </a:p>
          <a:p>
            <a:endParaRPr lang="en-US" dirty="0"/>
          </a:p>
          <a:p>
            <a:r>
              <a:rPr lang="en-US" dirty="0"/>
              <a:t>What religion are you? If any.</a:t>
            </a:r>
          </a:p>
          <a:p>
            <a:endParaRPr lang="en-US" dirty="0"/>
          </a:p>
          <a:p>
            <a:r>
              <a:rPr lang="en-US" dirty="0"/>
              <a:t>What is your </a:t>
            </a:r>
            <a:r>
              <a:rPr lang="en-US" dirty="0">
                <a:solidFill>
                  <a:srgbClr val="FF0000"/>
                </a:solidFill>
              </a:rPr>
              <a:t>ETHNICITY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What foods do you like?</a:t>
            </a:r>
          </a:p>
          <a:p>
            <a:endParaRPr lang="en-US" dirty="0"/>
          </a:p>
          <a:p>
            <a:r>
              <a:rPr lang="en-US" dirty="0"/>
              <a:t>What are 3 holidays you celebrate?</a:t>
            </a:r>
          </a:p>
        </p:txBody>
      </p:sp>
    </p:spTree>
    <p:extLst>
      <p:ext uri="{BB962C8B-B14F-4D97-AF65-F5344CB8AC3E}">
        <p14:creationId xmlns:p14="http://schemas.microsoft.com/office/powerpoint/2010/main" val="232565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Beginning of Agriculture (farming)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3.5k years ago in Mexico </a:t>
            </a:r>
            <a:r>
              <a:rPr lang="en-US" dirty="0">
                <a:solidFill>
                  <a:srgbClr val="FF0000"/>
                </a:solidFill>
              </a:rPr>
              <a:t>corn, squash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beans</a:t>
            </a:r>
            <a:r>
              <a:rPr lang="en-US" dirty="0"/>
              <a:t> are planted</a:t>
            </a:r>
          </a:p>
          <a:p>
            <a:endParaRPr lang="en-US" dirty="0"/>
          </a:p>
          <a:p>
            <a:r>
              <a:rPr lang="en-US" dirty="0"/>
              <a:t>Technology spreads Northward to current U.S</a:t>
            </a:r>
          </a:p>
          <a:p>
            <a:endParaRPr lang="en-US" dirty="0"/>
          </a:p>
          <a:p>
            <a:r>
              <a:rPr lang="en-US" dirty="0"/>
              <a:t>People learned warmer climates could harvest more plants</a:t>
            </a:r>
          </a:p>
        </p:txBody>
      </p:sp>
      <p:pic>
        <p:nvPicPr>
          <p:cNvPr id="1026" name="Picture 2" descr="Ear of Corn Open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159086"/>
            <a:ext cx="1524000" cy="152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85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 Plains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Grassland in North America (Canada, U.S and Mexico)</a:t>
            </a:r>
          </a:p>
          <a:p>
            <a:endParaRPr lang="en-US" dirty="0"/>
          </a:p>
          <a:p>
            <a:r>
              <a:rPr lang="en-US" dirty="0"/>
              <a:t>Animals moved here to graze on grass</a:t>
            </a:r>
          </a:p>
          <a:p>
            <a:endParaRPr lang="en-US" dirty="0"/>
          </a:p>
          <a:p>
            <a:r>
              <a:rPr lang="en-US" dirty="0"/>
              <a:t>20 million bison</a:t>
            </a:r>
          </a:p>
          <a:p>
            <a:endParaRPr lang="en-US" dirty="0"/>
          </a:p>
          <a:p>
            <a:r>
              <a:rPr lang="en-US" dirty="0"/>
              <a:t>People </a:t>
            </a:r>
            <a:r>
              <a:rPr lang="en-US" dirty="0">
                <a:solidFill>
                  <a:srgbClr val="FF0000"/>
                </a:solidFill>
              </a:rPr>
              <a:t>hunted</a:t>
            </a:r>
            <a:r>
              <a:rPr lang="en-US" dirty="0"/>
              <a:t> here instead of farming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73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4269</TotalTime>
  <Words>1284</Words>
  <Application>Microsoft Office PowerPoint</Application>
  <PresentationFormat>On-screen Show (4:3)</PresentationFormat>
  <Paragraphs>288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Arial</vt:lpstr>
      <vt:lpstr>Calibri</vt:lpstr>
      <vt:lpstr>Office Theme</vt:lpstr>
      <vt:lpstr>Many Cultures Meet</vt:lpstr>
      <vt:lpstr>The American Indians</vt:lpstr>
      <vt:lpstr>PowerPoint Presentation</vt:lpstr>
      <vt:lpstr>People Come to America (2 Theories)</vt:lpstr>
      <vt:lpstr>Indians Adapt to Climate</vt:lpstr>
      <vt:lpstr>Diverse Cultures emerge</vt:lpstr>
      <vt:lpstr>Culture</vt:lpstr>
      <vt:lpstr>Beginning of Agriculture (farming)</vt:lpstr>
      <vt:lpstr>Great Plains</vt:lpstr>
      <vt:lpstr>Eastern Woodlands</vt:lpstr>
      <vt:lpstr>Section 1 Review:</vt:lpstr>
      <vt:lpstr>The Europeans</vt:lpstr>
      <vt:lpstr>Type 1 Writing</vt:lpstr>
      <vt:lpstr>Bubonic Plague (Black Death 1347)</vt:lpstr>
      <vt:lpstr>Plague</vt:lpstr>
      <vt:lpstr>PowerPoint Presentation</vt:lpstr>
      <vt:lpstr>PowerPoint Presentation</vt:lpstr>
      <vt:lpstr>Unequal Wealth (Classes)</vt:lpstr>
      <vt:lpstr>The Crusades</vt:lpstr>
      <vt:lpstr>New Trade Routes</vt:lpstr>
      <vt:lpstr>PowerPoint Presentation</vt:lpstr>
      <vt:lpstr>Portuguese Begin to Explore</vt:lpstr>
      <vt:lpstr>Section 2 Review:</vt:lpstr>
      <vt:lpstr>West Africans</vt:lpstr>
      <vt:lpstr>Type 1 Writing</vt:lpstr>
      <vt:lpstr>West Africa</vt:lpstr>
      <vt:lpstr>Geography and Trade</vt:lpstr>
      <vt:lpstr>PowerPoint Presentation</vt:lpstr>
      <vt:lpstr>Religion</vt:lpstr>
      <vt:lpstr>Economy</vt:lpstr>
      <vt:lpstr>Slavery (in Africa)</vt:lpstr>
      <vt:lpstr>Slave Trade Begins</vt:lpstr>
      <vt:lpstr>Section 3 Review:</vt:lpstr>
      <vt:lpstr>1st Encounter / Spanish &amp; Portuguese Explorers</vt:lpstr>
      <vt:lpstr>Vasco Da Gama</vt:lpstr>
      <vt:lpstr>PowerPoint Presentation</vt:lpstr>
      <vt:lpstr>Christopher Columbus</vt:lpstr>
      <vt:lpstr>Columbus’s Journey</vt:lpstr>
      <vt:lpstr>Spain and Portugal Divide America</vt:lpstr>
      <vt:lpstr>Treaty of Tordesilla</vt:lpstr>
      <vt:lpstr>Amerigo Vespucci</vt:lpstr>
      <vt:lpstr>PowerPoint Presentation</vt:lpstr>
      <vt:lpstr>Ferdinand Magellan</vt:lpstr>
      <vt:lpstr>Hernan Cortez (Conquistadors)</vt:lpstr>
      <vt:lpstr>Francisco Pizarro</vt:lpstr>
      <vt:lpstr>Disease</vt:lpstr>
      <vt:lpstr>Section 4 Review: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Noreen</dc:creator>
  <cp:lastModifiedBy>ELLIOTT GREGORY</cp:lastModifiedBy>
  <cp:revision>71</cp:revision>
  <cp:lastPrinted>2018-09-04T12:39:46Z</cp:lastPrinted>
  <dcterms:created xsi:type="dcterms:W3CDTF">2016-01-21T23:05:53Z</dcterms:created>
  <dcterms:modified xsi:type="dcterms:W3CDTF">2020-09-22T17:03:04Z</dcterms:modified>
</cp:coreProperties>
</file>